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90" r:id="rId7"/>
    <p:sldId id="295" r:id="rId8"/>
    <p:sldId id="291" r:id="rId9"/>
    <p:sldId id="292" r:id="rId10"/>
    <p:sldId id="293" r:id="rId11"/>
    <p:sldId id="294" r:id="rId12"/>
    <p:sldId id="296" r:id="rId13"/>
    <p:sldId id="297" r:id="rId14"/>
    <p:sldId id="301" r:id="rId15"/>
    <p:sldId id="299" r:id="rId16"/>
    <p:sldId id="305" r:id="rId17"/>
    <p:sldId id="298" r:id="rId18"/>
    <p:sldId id="300" r:id="rId19"/>
    <p:sldId id="302" r:id="rId20"/>
    <p:sldId id="303" r:id="rId21"/>
    <p:sldId id="304" r:id="rId22"/>
    <p:sldId id="307" r:id="rId23"/>
    <p:sldId id="314" r:id="rId24"/>
    <p:sldId id="309" r:id="rId25"/>
    <p:sldId id="312" r:id="rId26"/>
    <p:sldId id="313" r:id="rId27"/>
    <p:sldId id="306" r:id="rId28"/>
    <p:sldId id="315" r:id="rId29"/>
    <p:sldId id="316" r:id="rId30"/>
    <p:sldId id="30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3" d="100"/>
          <a:sy n="153" d="100"/>
        </p:scale>
        <p:origin x="203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59" y="261257"/>
            <a:ext cx="8229600" cy="528610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500" b="1" dirty="0">
                <a:latin typeface="Pyidaungsu" panose="020B0502040204020203" pitchFamily="34" charset="0"/>
                <a:cs typeface="Pyidaungsu" panose="020B0502040204020203" pitchFamily="34" charset="0"/>
              </a:rPr>
              <a:t>Simplifying AI Model Deployment Using </a:t>
            </a:r>
            <a:r>
              <a:rPr lang="en-US" sz="45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US" sz="4500" b="1" dirty="0">
                <a:latin typeface="Pyidaungsu" panose="020B0502040204020203" pitchFamily="34" charset="0"/>
                <a:cs typeface="Pyidaungsu" panose="020B0502040204020203" pitchFamily="34" charset="0"/>
              </a:rPr>
              <a:t> for Rapid Prototyping and User Interaction</a:t>
            </a:r>
            <a:endParaRPr sz="45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39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Components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0D80B-0274-4593-87E2-E6076155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030506"/>
            <a:ext cx="4114801" cy="3742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SG" sz="2000" dirty="0" err="1"/>
              <a:t>st.navigation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page() 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page_link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switch_page</a:t>
            </a:r>
            <a:r>
              <a:rPr lang="en-SG" sz="20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58D9-7E00-4F3C-A204-7DE08388513D}"/>
              </a:ext>
            </a:extLst>
          </p:cNvPr>
          <p:cNvSpPr txBox="1"/>
          <p:nvPr/>
        </p:nvSpPr>
        <p:spPr>
          <a:xfrm>
            <a:off x="457200" y="1398529"/>
            <a:ext cx="4114800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Custom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3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393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Components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0D80B-0274-4593-87E2-E6076155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506"/>
            <a:ext cx="3164254" cy="3742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SG" sz="2000" dirty="0"/>
              <a:t>.</a:t>
            </a:r>
            <a:r>
              <a:rPr lang="en-SG" sz="2000" dirty="0" err="1"/>
              <a:t>streamlit</a:t>
            </a:r>
            <a:r>
              <a:rPr lang="en-SG" sz="2000" dirty="0"/>
              <a:t>/</a:t>
            </a:r>
            <a:r>
              <a:rPr lang="en-SG" sz="2000" dirty="0" err="1"/>
              <a:t>config.toml</a:t>
            </a:r>
            <a:endParaRPr lang="en-SG" sz="2000" dirty="0"/>
          </a:p>
          <a:p>
            <a:r>
              <a:rPr lang="en-SG" sz="2000" dirty="0" err="1"/>
              <a:t>st.get_option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st.set_option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st.set_page_config</a:t>
            </a:r>
            <a:r>
              <a:rPr lang="en-SG" sz="2000" dirty="0"/>
              <a:t>()</a:t>
            </a:r>
          </a:p>
          <a:p>
            <a:endParaRPr lang="en-SG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58D9-7E00-4F3C-A204-7DE08388513D}"/>
              </a:ext>
            </a:extLst>
          </p:cNvPr>
          <p:cNvSpPr txBox="1"/>
          <p:nvPr/>
        </p:nvSpPr>
        <p:spPr>
          <a:xfrm>
            <a:off x="492370" y="1417638"/>
            <a:ext cx="3164254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Configuration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61FE991-A13A-45BE-894C-C317A11BB21A}"/>
              </a:ext>
            </a:extLst>
          </p:cNvPr>
          <p:cNvSpPr txBox="1">
            <a:spLocks/>
          </p:cNvSpPr>
          <p:nvPr/>
        </p:nvSpPr>
        <p:spPr>
          <a:xfrm>
            <a:off x="4111575" y="1998240"/>
            <a:ext cx="3821597" cy="37421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 err="1"/>
              <a:t>st.login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st.logout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st.user</a:t>
            </a:r>
            <a:r>
              <a:rPr lang="en-SG" sz="2000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D1287-B1F3-467E-B777-C0E3AD08CD73}"/>
              </a:ext>
            </a:extLst>
          </p:cNvPr>
          <p:cNvSpPr txBox="1"/>
          <p:nvPr/>
        </p:nvSpPr>
        <p:spPr>
          <a:xfrm>
            <a:off x="4146745" y="1385372"/>
            <a:ext cx="382159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Authentication and User Info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9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3924"/>
            <a:ext cx="8229600" cy="1034332"/>
          </a:xfrm>
        </p:spPr>
        <p:txBody>
          <a:bodyPr>
            <a:normAutofit fontScale="90000"/>
          </a:bodyPr>
          <a:lstStyle/>
          <a:p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with Master Template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7DDE99-0291-31FA-AEA2-F1E71497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8253"/>
            <a:ext cx="8229600" cy="456591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267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3929"/>
            <a:ext cx="8229600" cy="1034332"/>
          </a:xfrm>
        </p:spPr>
        <p:txBody>
          <a:bodyPr>
            <a:normAutofit fontScale="90000"/>
          </a:bodyPr>
          <a:lstStyle/>
          <a:p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with ASR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7F7943-B4C9-4313-8833-D8DD3ED4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231641"/>
            <a:ext cx="8046156" cy="4497355"/>
          </a:xfrm>
        </p:spPr>
      </p:pic>
    </p:spTree>
    <p:extLst>
      <p:ext uri="{BB962C8B-B14F-4D97-AF65-F5344CB8AC3E}">
        <p14:creationId xmlns:p14="http://schemas.microsoft.com/office/powerpoint/2010/main" val="370033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4332"/>
          </a:xfrm>
        </p:spPr>
        <p:txBody>
          <a:bodyPr>
            <a:normAutofit fontScale="90000"/>
          </a:bodyPr>
          <a:lstStyle/>
          <a:p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with NER / Tagging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6599D-5943-4C5E-8524-FDE667E9F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861013"/>
            <a:ext cx="7543800" cy="4265150"/>
          </a:xfrm>
          <a:ln>
            <a:solidFill>
              <a:schemeClr val="accent1"/>
            </a:solidFill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B094771-4483-7CF9-4828-DACE3BC5D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101204"/>
            <a:ext cx="5290457" cy="30777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pip install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st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-annotated-text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5814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7861"/>
          </a:xfrm>
        </p:spPr>
        <p:txBody>
          <a:bodyPr>
            <a:normAutofit fontScale="90000"/>
          </a:bodyPr>
          <a:lstStyle/>
          <a:p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with OCR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B238A3-8E8B-4D0B-A1D6-CF1D95640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776" y="1202498"/>
            <a:ext cx="8160706" cy="4923665"/>
          </a:xfr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409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24F8-2C7E-42DA-9E99-DB62F19D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1332"/>
            <a:ext cx="8229600" cy="1143000"/>
          </a:xfrm>
        </p:spPr>
        <p:txBody>
          <a:bodyPr/>
          <a:lstStyle/>
          <a:p>
            <a:r>
              <a:rPr lang="en-SG" b="1" dirty="0"/>
              <a:t>Spell Checking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E24FC-8696-409C-BB09-B19A026E4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179" y="1417638"/>
            <a:ext cx="7617641" cy="4525963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23827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4332"/>
          </a:xfrm>
        </p:spPr>
        <p:txBody>
          <a:bodyPr>
            <a:normAutofit fontScale="90000"/>
          </a:bodyPr>
          <a:lstStyle/>
          <a:p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with TTS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A1281-6B76-4A77-AD95-EB521318F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865" y="1194317"/>
            <a:ext cx="6858269" cy="453467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597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4332"/>
          </a:xfrm>
        </p:spPr>
        <p:txBody>
          <a:bodyPr>
            <a:normAutofit fontScale="90000"/>
          </a:bodyPr>
          <a:lstStyle/>
          <a:p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with </a:t>
            </a:r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ChatGPT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2C311-702F-4CFD-B124-1CB9E4227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3567"/>
            <a:ext cx="8229600" cy="4408876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433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9AEC-DD43-46C1-9050-D11246A8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448"/>
            <a:ext cx="8229600" cy="1143000"/>
          </a:xfrm>
        </p:spPr>
        <p:txBody>
          <a:bodyPr/>
          <a:lstStyle/>
          <a:p>
            <a:r>
              <a:rPr lang="en-SG" b="1" dirty="0"/>
              <a:t>Image Cropper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74D006-8F95-43E7-B292-81107B5AF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04" y="2108718"/>
            <a:ext cx="8229600" cy="2970586"/>
          </a:xfr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150EC-0B99-7942-DEC1-A5F56E0D702E}"/>
              </a:ext>
            </a:extLst>
          </p:cNvPr>
          <p:cNvSpPr txBox="1"/>
          <p:nvPr/>
        </p:nvSpPr>
        <p:spPr>
          <a:xfrm>
            <a:off x="457200" y="13938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pip install </a:t>
            </a:r>
            <a:r>
              <a:rPr lang="en-US" b="1" dirty="0" err="1"/>
              <a:t>streamlit</a:t>
            </a:r>
            <a:r>
              <a:rPr lang="en-US" b="1" dirty="0"/>
              <a:t>-cropper</a:t>
            </a:r>
          </a:p>
        </p:txBody>
      </p:sp>
    </p:spTree>
    <p:extLst>
      <p:ext uri="{BB962C8B-B14F-4D97-AF65-F5344CB8AC3E}">
        <p14:creationId xmlns:p14="http://schemas.microsoft.com/office/powerpoint/2010/main" val="80838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D9B8-E24F-4FCF-B178-8EE70DC3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5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5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35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ဆိုတာဘာလဲ?</a:t>
            </a:r>
            <a:endParaRPr lang="en-US" sz="35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E0611-BAC5-4DC7-ADEB-C48A61075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2634"/>
            <a:ext cx="8229600" cy="4525963"/>
          </a:xfrm>
        </p:spPr>
        <p:txBody>
          <a:bodyPr/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သည် 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Python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ဖြင့် 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Web Application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များကို အလွယ်တကူ ဖန်တီးနိုင်သော 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Framework </a:t>
            </a:r>
            <a:r>
              <a:rPr lang="en-US" sz="2000" b="0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တစ်ခု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ဖြစ်သည်။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Data Science, Machine Learning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နှင့် 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Analytics </a:t>
            </a:r>
            <a:r>
              <a:rPr lang="en-SG" sz="2000" dirty="0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General web App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နယ်ပယ်များအတွက် အထူးသင့်လျော်ပါသည်။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35841-A883-4731-AF44-6C4C902D8B53}"/>
              </a:ext>
            </a:extLst>
          </p:cNvPr>
          <p:cNvSpPr txBox="1"/>
          <p:nvPr/>
        </p:nvSpPr>
        <p:spPr>
          <a:xfrm>
            <a:off x="687525" y="4369813"/>
            <a:ext cx="747177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streamlit</a:t>
            </a:r>
            <a:r>
              <a:rPr lang="en-US" dirty="0"/>
              <a:t> as </a:t>
            </a:r>
            <a:r>
              <a:rPr lang="en-US" dirty="0" err="1"/>
              <a:t>st</a:t>
            </a:r>
            <a:br>
              <a:rPr lang="en-US" dirty="0"/>
            </a:br>
            <a:r>
              <a:rPr lang="en-US" dirty="0" err="1"/>
              <a:t>st.write</a:t>
            </a:r>
            <a:r>
              <a:rPr lang="en-US" dirty="0"/>
              <a:t>('Hello, </a:t>
            </a:r>
            <a:r>
              <a:rPr lang="en-US" dirty="0" err="1"/>
              <a:t>streamlit</a:t>
            </a:r>
            <a:r>
              <a:rPr lang="en-US" dirty="0"/>
              <a:t>!')</a:t>
            </a:r>
          </a:p>
        </p:txBody>
      </p:sp>
    </p:spTree>
    <p:extLst>
      <p:ext uri="{BB962C8B-B14F-4D97-AF65-F5344CB8AC3E}">
        <p14:creationId xmlns:p14="http://schemas.microsoft.com/office/powerpoint/2010/main" val="243384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8D48-DEB4-4530-B904-1D979426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Image Comparison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16108-7E08-4F51-9156-AF87E7110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668" y="2090058"/>
            <a:ext cx="7759874" cy="4036106"/>
          </a:xfr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37E11-53E8-249D-6326-34F0EB4D9AA0}"/>
              </a:ext>
            </a:extLst>
          </p:cNvPr>
          <p:cNvSpPr txBox="1"/>
          <p:nvPr/>
        </p:nvSpPr>
        <p:spPr>
          <a:xfrm>
            <a:off x="682668" y="14257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pip install </a:t>
            </a:r>
            <a:r>
              <a:rPr lang="en-US" b="1" dirty="0" err="1"/>
              <a:t>streamlit</a:t>
            </a:r>
            <a:r>
              <a:rPr lang="en-US" b="1" dirty="0"/>
              <a:t>-image-comparison</a:t>
            </a:r>
          </a:p>
        </p:txBody>
      </p:sp>
    </p:spTree>
    <p:extLst>
      <p:ext uri="{BB962C8B-B14F-4D97-AF65-F5344CB8AC3E}">
        <p14:creationId xmlns:p14="http://schemas.microsoft.com/office/powerpoint/2010/main" val="3570407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4EF1-308F-42AE-ADC6-D09EA7DC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Drawable Canvas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E5464-2018-40ED-A462-E14C899D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957" y="2453951"/>
            <a:ext cx="6274086" cy="3672212"/>
          </a:xfr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727CD8-B4D0-C7AC-AAD6-4B2921C58A0B}"/>
              </a:ext>
            </a:extLst>
          </p:cNvPr>
          <p:cNvSpPr txBox="1"/>
          <p:nvPr/>
        </p:nvSpPr>
        <p:spPr>
          <a:xfrm>
            <a:off x="1306286" y="15664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pip install </a:t>
            </a:r>
            <a:r>
              <a:rPr lang="en-US" b="1" dirty="0" err="1"/>
              <a:t>streamlit</a:t>
            </a:r>
            <a:r>
              <a:rPr lang="en-US" b="1" dirty="0"/>
              <a:t>-drawable-canvas</a:t>
            </a:r>
          </a:p>
        </p:txBody>
      </p:sp>
    </p:spTree>
    <p:extLst>
      <p:ext uri="{BB962C8B-B14F-4D97-AF65-F5344CB8AC3E}">
        <p14:creationId xmlns:p14="http://schemas.microsoft.com/office/powerpoint/2010/main" val="3580693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D816-657D-4AA1-A944-6B072495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Realtime Camera Detection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8BDB4E-3E13-415D-A2F2-C0A4693B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916" y="2034073"/>
            <a:ext cx="6782844" cy="409209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F8988-D655-B867-5E7E-283A9C3EB063}"/>
              </a:ext>
            </a:extLst>
          </p:cNvPr>
          <p:cNvSpPr txBox="1"/>
          <p:nvPr/>
        </p:nvSpPr>
        <p:spPr>
          <a:xfrm>
            <a:off x="1402916" y="14149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pip install -U </a:t>
            </a:r>
            <a:r>
              <a:rPr lang="en-US" b="1" dirty="0" err="1"/>
              <a:t>streamlit-webrtc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48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44276-0F9A-EA5B-AD2B-D20F7560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5110-9B65-54A4-87AC-9778AA4E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 </a:t>
            </a:r>
            <a:r>
              <a:rPr lang="en-US" dirty="0" err="1"/>
              <a:t>Streamlit</a:t>
            </a:r>
            <a:r>
              <a:rPr lang="en-US" dirty="0"/>
              <a:t> to SQLite Server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47265-BE06-4A6C-46C5-E9CA4078730D}"/>
              </a:ext>
            </a:extLst>
          </p:cNvPr>
          <p:cNvSpPr txBox="1"/>
          <p:nvPr/>
        </p:nvSpPr>
        <p:spPr>
          <a:xfrm>
            <a:off x="457200" y="2827791"/>
            <a:ext cx="7697755" cy="1122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import sqlite3</a:t>
            </a:r>
          </a:p>
          <a:p>
            <a:pPr>
              <a:lnSpc>
                <a:spcPct val="200000"/>
              </a:lnSpc>
            </a:pPr>
            <a:r>
              <a:rPr lang="en-US" dirty="0"/>
              <a:t> sqlite3.connect(</a:t>
            </a:r>
            <a:r>
              <a:rPr lang="en-US" dirty="0" err="1"/>
              <a:t>db_path</a:t>
            </a:r>
            <a:r>
              <a:rPr lang="en-US" dirty="0"/>
              <a:t>, </a:t>
            </a:r>
            <a:r>
              <a:rPr lang="en-US" dirty="0" err="1"/>
              <a:t>check_same_thread</a:t>
            </a:r>
            <a:r>
              <a:rPr lang="en-US" dirty="0"/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952020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9ACE-294F-3302-9601-24BBC7DA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 </a:t>
            </a:r>
            <a:r>
              <a:rPr lang="en-US" dirty="0" err="1"/>
              <a:t>Streamlit</a:t>
            </a:r>
            <a:r>
              <a:rPr lang="en-US" dirty="0"/>
              <a:t> to MSSQL Server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6C146-C666-8B37-7F0C-AB6EA04C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4988"/>
            <a:ext cx="8229600" cy="732453"/>
          </a:xfrm>
        </p:spPr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pip install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pyodbc</a:t>
            </a:r>
            <a:endParaRPr lang="en-US" sz="20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>
              <a:lnSpc>
                <a:spcPct val="220000"/>
              </a:lnSpc>
            </a:pP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Mssql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 server install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20C0C-A86F-5345-7BE2-F180022CA6CE}"/>
              </a:ext>
            </a:extLst>
          </p:cNvPr>
          <p:cNvSpPr txBox="1"/>
          <p:nvPr/>
        </p:nvSpPr>
        <p:spPr>
          <a:xfrm>
            <a:off x="457200" y="2827791"/>
            <a:ext cx="7697755" cy="3373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Import </a:t>
            </a:r>
            <a:r>
              <a:rPr lang="en-US" dirty="0" err="1"/>
              <a:t>pyodbc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pyodbc.connect</a:t>
            </a:r>
            <a:r>
              <a:rPr lang="en-US" dirty="0"/>
              <a:t>(       </a:t>
            </a:r>
          </a:p>
          <a:p>
            <a:pPr>
              <a:lnSpc>
                <a:spcPct val="150000"/>
              </a:lnSpc>
            </a:pPr>
            <a:r>
              <a:rPr lang="en-US" dirty="0"/>
              <a:t> "DRIVER={ODBC Driver 17 for SQL Server};"        "SERVER=</a:t>
            </a:r>
            <a:r>
              <a:rPr lang="en-US" dirty="0" err="1"/>
              <a:t>your_server_name_or_ip</a:t>
            </a:r>
            <a:r>
              <a:rPr lang="en-US" dirty="0"/>
              <a:t>;"  </a:t>
            </a:r>
          </a:p>
          <a:p>
            <a:pPr>
              <a:lnSpc>
                <a:spcPct val="150000"/>
              </a:lnSpc>
            </a:pPr>
            <a:r>
              <a:rPr lang="en-US" dirty="0"/>
              <a:t>  "DATABASE=</a:t>
            </a:r>
            <a:r>
              <a:rPr lang="en-US" dirty="0" err="1"/>
              <a:t>your_database_name</a:t>
            </a:r>
            <a:r>
              <a:rPr lang="en-US" dirty="0"/>
              <a:t>;“</a:t>
            </a:r>
          </a:p>
          <a:p>
            <a:pPr>
              <a:lnSpc>
                <a:spcPct val="150000"/>
              </a:lnSpc>
            </a:pPr>
            <a:r>
              <a:rPr lang="en-US" dirty="0"/>
              <a:t>   "UID=</a:t>
            </a:r>
            <a:r>
              <a:rPr lang="en-US" dirty="0" err="1"/>
              <a:t>your_username</a:t>
            </a:r>
            <a:r>
              <a:rPr lang="en-US" dirty="0"/>
              <a:t>;" </a:t>
            </a:r>
          </a:p>
          <a:p>
            <a:pPr>
              <a:lnSpc>
                <a:spcPct val="150000"/>
              </a:lnSpc>
            </a:pPr>
            <a:r>
              <a:rPr lang="en-US" dirty="0"/>
              <a:t>  "PWD=</a:t>
            </a:r>
            <a:r>
              <a:rPr lang="en-US" dirty="0" err="1"/>
              <a:t>your_password</a:t>
            </a:r>
            <a:r>
              <a:rPr lang="en-US" dirty="0"/>
              <a:t>" </a:t>
            </a:r>
          </a:p>
          <a:p>
            <a:pPr>
              <a:lnSpc>
                <a:spcPct val="150000"/>
              </a:lnSpc>
            </a:pPr>
            <a:r>
              <a:rPr lang="en-US" dirty="0"/>
              <a:t>   )</a:t>
            </a:r>
          </a:p>
        </p:txBody>
      </p:sp>
    </p:spTree>
    <p:extLst>
      <p:ext uri="{BB962C8B-B14F-4D97-AF65-F5344CB8AC3E}">
        <p14:creationId xmlns:p14="http://schemas.microsoft.com/office/powerpoint/2010/main" val="4238087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DC623-EE1E-0E06-6BFC-C609310B8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E1BA-210B-1327-9494-4994E54D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 </a:t>
            </a:r>
            <a:r>
              <a:rPr lang="en-US" dirty="0" err="1"/>
              <a:t>Streamlit</a:t>
            </a:r>
            <a:r>
              <a:rPr lang="en-US" dirty="0"/>
              <a:t> to MYSQL Server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6D67-26AA-0805-9F69-94583BDD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4988"/>
            <a:ext cx="8229600" cy="732453"/>
          </a:xfrm>
        </p:spPr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pip install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mysql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-connector-python</a:t>
            </a:r>
          </a:p>
          <a:p>
            <a:pPr>
              <a:lnSpc>
                <a:spcPct val="220000"/>
              </a:lnSpc>
            </a:pP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mysql</a:t>
            </a: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 server install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999C2-A8D9-834D-4F13-C2D124BE26BF}"/>
              </a:ext>
            </a:extLst>
          </p:cNvPr>
          <p:cNvSpPr txBox="1"/>
          <p:nvPr/>
        </p:nvSpPr>
        <p:spPr>
          <a:xfrm>
            <a:off x="457200" y="2827791"/>
            <a:ext cx="7697755" cy="29578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import </a:t>
            </a:r>
            <a:r>
              <a:rPr lang="en-US" dirty="0" err="1"/>
              <a:t>mysql.connector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mysql.connector.connect</a:t>
            </a:r>
            <a:r>
              <a:rPr lang="en-US" dirty="0"/>
              <a:t>(</a:t>
            </a:r>
          </a:p>
          <a:p>
            <a:pPr>
              <a:lnSpc>
                <a:spcPct val="150000"/>
              </a:lnSpc>
            </a:pPr>
            <a:r>
              <a:rPr lang="en-US" dirty="0"/>
              <a:t>**{        "host": "localhost", 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"user": "root",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"password": "</a:t>
            </a:r>
            <a:r>
              <a:rPr lang="en-US" dirty="0" err="1"/>
              <a:t>your_password</a:t>
            </a:r>
            <a:r>
              <a:rPr lang="en-US" dirty="0"/>
              <a:t>", 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"database": "</a:t>
            </a:r>
            <a:r>
              <a:rPr lang="en-US" dirty="0" err="1"/>
              <a:t>your_database</a:t>
            </a:r>
            <a:r>
              <a:rPr lang="en-US" dirty="0"/>
              <a:t>" </a:t>
            </a:r>
          </a:p>
          <a:p>
            <a:pPr>
              <a:lnSpc>
                <a:spcPct val="150000"/>
              </a:lnSpc>
            </a:pPr>
            <a:r>
              <a:rPr lang="en-US" dirty="0"/>
              <a:t>   })</a:t>
            </a:r>
          </a:p>
        </p:txBody>
      </p:sp>
    </p:spTree>
    <p:extLst>
      <p:ext uri="{BB962C8B-B14F-4D97-AF65-F5344CB8AC3E}">
        <p14:creationId xmlns:p14="http://schemas.microsoft.com/office/powerpoint/2010/main" val="310015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F407C-8E44-4FB4-C6AE-A624B056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A483-23DC-F0BB-9A11-CD1A61EC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 </a:t>
            </a:r>
            <a:r>
              <a:rPr lang="en-US" dirty="0" err="1"/>
              <a:t>Streamlit</a:t>
            </a:r>
            <a:r>
              <a:rPr lang="en-US" dirty="0"/>
              <a:t> to Mongo Server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0122-609E-A716-6A87-AE80C922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4988"/>
            <a:ext cx="8229600" cy="732453"/>
          </a:xfrm>
        </p:spPr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pip install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pymongo</a:t>
            </a:r>
            <a:endParaRPr lang="en-US" sz="2000" dirty="0"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>
              <a:lnSpc>
                <a:spcPct val="220000"/>
              </a:lnSpc>
            </a:pPr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mongo server install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E16D6-54F1-C9F9-F6E8-B837C87E05E3}"/>
              </a:ext>
            </a:extLst>
          </p:cNvPr>
          <p:cNvSpPr txBox="1"/>
          <p:nvPr/>
        </p:nvSpPr>
        <p:spPr>
          <a:xfrm>
            <a:off x="457200" y="2827791"/>
            <a:ext cx="7697755" cy="11227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from </a:t>
            </a:r>
            <a:r>
              <a:rPr lang="en-US" dirty="0" err="1"/>
              <a:t>pymongo</a:t>
            </a:r>
            <a:r>
              <a:rPr lang="en-US" dirty="0"/>
              <a:t> import </a:t>
            </a:r>
            <a:r>
              <a:rPr lang="en-US" dirty="0" err="1"/>
              <a:t>MongoClient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("</a:t>
            </a:r>
            <a:r>
              <a:rPr lang="en-US" dirty="0" err="1"/>
              <a:t>mongodb</a:t>
            </a:r>
            <a:r>
              <a:rPr lang="en-US" dirty="0"/>
              <a:t>://localhost:27017")</a:t>
            </a:r>
          </a:p>
        </p:txBody>
      </p:sp>
    </p:spTree>
    <p:extLst>
      <p:ext uri="{BB962C8B-B14F-4D97-AF65-F5344CB8AC3E}">
        <p14:creationId xmlns:p14="http://schemas.microsoft.com/office/powerpoint/2010/main" val="221214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0067-CB84-4F2B-A922-CA71E888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1285"/>
          </a:xfrm>
        </p:spPr>
        <p:txBody>
          <a:bodyPr>
            <a:normAutofit/>
          </a:bodyPr>
          <a:lstStyle/>
          <a:p>
            <a:r>
              <a:rPr lang="en-SG" sz="3500" b="1" dirty="0">
                <a:latin typeface="Pyidaungsu" panose="020B0502040204020203" pitchFamily="34" charset="0"/>
                <a:cs typeface="Pyidaungsu" panose="020B0502040204020203" pitchFamily="34" charset="0"/>
              </a:rPr>
              <a:t>General Notes</a:t>
            </a:r>
            <a:endParaRPr lang="en-US" sz="35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65447-16F2-4102-9FC3-02F30420E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4967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SG" sz="20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SG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 run .\appl.py</a:t>
            </a:r>
            <a:r>
              <a:rPr lang="my-MM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en-US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 --</a:t>
            </a:r>
            <a:r>
              <a:rPr lang="en-US" sz="20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server.address</a:t>
            </a:r>
            <a:r>
              <a:rPr lang="en-US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=0.0.0.0 --</a:t>
            </a:r>
            <a:r>
              <a:rPr lang="en-US" sz="20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server.port</a:t>
            </a:r>
            <a:r>
              <a:rPr lang="en-US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=8000</a:t>
            </a:r>
            <a:r>
              <a:rPr lang="en-SG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 --</a:t>
            </a:r>
            <a:r>
              <a:rPr lang="en-SG" sz="20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server.sslCertFile</a:t>
            </a:r>
            <a:r>
              <a:rPr lang="en-SG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=</a:t>
            </a:r>
            <a:r>
              <a:rPr lang="en-SG" sz="20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cert.pem</a:t>
            </a:r>
            <a:r>
              <a:rPr lang="en-SG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 --</a:t>
            </a:r>
            <a:r>
              <a:rPr lang="en-SG" sz="20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server.sslKeyFile</a:t>
            </a:r>
            <a:r>
              <a:rPr lang="en-SG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=</a:t>
            </a:r>
            <a:r>
              <a:rPr lang="en-SG" sz="20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key.pem</a:t>
            </a:r>
            <a:r>
              <a:rPr lang="en-SG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  </a:t>
            </a:r>
            <a:r>
              <a:rPr lang="en-SG" sz="2000" dirty="0">
                <a:latin typeface="Pyidaungsu" panose="020B0502040204020203" pitchFamily="34" charset="0"/>
                <a:cs typeface="Pyidaungsu" panose="020B0502040204020203" pitchFamily="34" charset="0"/>
              </a:rPr>
              <a:t>(https:// server </a:t>
            </a:r>
            <a:r>
              <a:rPr lang="my-MM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ထောင်ရင်)</a:t>
            </a:r>
          </a:p>
          <a:p>
            <a:pPr>
              <a:lnSpc>
                <a:spcPct val="200000"/>
              </a:lnSpc>
            </a:pPr>
            <a:r>
              <a:rPr lang="en-SG" sz="2000" dirty="0">
                <a:latin typeface="Pyidaungsu" panose="020B0502040204020203" pitchFamily="34" charset="0"/>
                <a:cs typeface="Pyidaungsu" panose="020B0502040204020203" pitchFamily="34" charset="0"/>
              </a:rPr>
              <a:t>Permission accept </a:t>
            </a:r>
            <a:r>
              <a:rPr lang="my-MM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တွေလိုရင် </a:t>
            </a:r>
            <a:r>
              <a:rPr lang="en-SG" sz="2000" b="1" dirty="0">
                <a:latin typeface="Pyidaungsu" panose="020B0502040204020203" pitchFamily="34" charset="0"/>
                <a:cs typeface="Pyidaungsu" panose="020B0502040204020203" pitchFamily="34" charset="0"/>
              </a:rPr>
              <a:t>https:// server </a:t>
            </a:r>
            <a:r>
              <a:rPr lang="my-MM" sz="2000" dirty="0">
                <a:latin typeface="Pyidaungsu" panose="020B0502040204020203" pitchFamily="34" charset="0"/>
                <a:cs typeface="Pyidaungsu" panose="020B0502040204020203" pitchFamily="34" charset="0"/>
              </a:rPr>
              <a:t>ကို ထောင်ပေးပါ။</a:t>
            </a:r>
          </a:p>
          <a:p>
            <a:endParaRPr lang="en-US" sz="20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4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A3A69-D526-3BF8-CC31-B5D3F5CBF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E0AA-181A-AB84-ECF7-4AAD061B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1285"/>
          </a:xfrm>
        </p:spPr>
        <p:txBody>
          <a:bodyPr>
            <a:normAutofit/>
          </a:bodyPr>
          <a:lstStyle/>
          <a:p>
            <a:r>
              <a:rPr lang="en-SG" sz="3500" b="1" dirty="0">
                <a:latin typeface="Pyidaungsu" panose="020B0502040204020203" pitchFamily="34" charset="0"/>
                <a:cs typeface="Pyidaungsu" panose="020B0502040204020203" pitchFamily="34" charset="0"/>
              </a:rPr>
              <a:t>.</a:t>
            </a:r>
            <a:r>
              <a:rPr lang="en-SG" sz="35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SG" sz="3500" b="1" dirty="0">
                <a:latin typeface="Pyidaungsu" panose="020B0502040204020203" pitchFamily="34" charset="0"/>
                <a:cs typeface="Pyidaungsu" panose="020B0502040204020203" pitchFamily="34" charset="0"/>
              </a:rPr>
              <a:t>/</a:t>
            </a:r>
            <a:r>
              <a:rPr lang="en-SG" sz="35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config.toml</a:t>
            </a:r>
            <a:endParaRPr lang="en-US" sz="35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5916F-23E4-1127-C504-5A968C293AE6}"/>
              </a:ext>
            </a:extLst>
          </p:cNvPr>
          <p:cNvSpPr txBox="1"/>
          <p:nvPr/>
        </p:nvSpPr>
        <p:spPr>
          <a:xfrm>
            <a:off x="195943" y="766004"/>
            <a:ext cx="3778898" cy="61863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[server] </a:t>
            </a:r>
          </a:p>
          <a:p>
            <a:r>
              <a:rPr lang="en-US" dirty="0"/>
              <a:t>port = 80</a:t>
            </a:r>
          </a:p>
          <a:p>
            <a:r>
              <a:rPr lang="en-US" dirty="0" err="1"/>
              <a:t>sslCertFile</a:t>
            </a:r>
            <a:r>
              <a:rPr lang="en-US" dirty="0"/>
              <a:t> = '/path/to/</a:t>
            </a:r>
            <a:r>
              <a:rPr lang="en-US" dirty="0" err="1"/>
              <a:t>certchain.pem</a:t>
            </a:r>
            <a:r>
              <a:rPr lang="en-US" dirty="0"/>
              <a:t>' </a:t>
            </a:r>
            <a:r>
              <a:rPr lang="en-US" dirty="0" err="1"/>
              <a:t>sslKeyFile</a:t>
            </a:r>
            <a:r>
              <a:rPr lang="en-US" dirty="0"/>
              <a:t> = '/path/to/</a:t>
            </a:r>
            <a:r>
              <a:rPr lang="en-US" dirty="0" err="1"/>
              <a:t>private.key</a:t>
            </a:r>
            <a:r>
              <a:rPr lang="en-US" dirty="0"/>
              <a:t>'</a:t>
            </a:r>
          </a:p>
          <a:p>
            <a:r>
              <a:rPr lang="en-US" dirty="0" err="1"/>
              <a:t>enableStaticServing</a:t>
            </a:r>
            <a:r>
              <a:rPr lang="en-US" dirty="0"/>
              <a:t> = true</a:t>
            </a:r>
          </a:p>
          <a:p>
            <a:endParaRPr lang="en-US" dirty="0"/>
          </a:p>
          <a:p>
            <a:r>
              <a:rPr lang="en-US" dirty="0"/>
              <a:t>[client]</a:t>
            </a:r>
          </a:p>
          <a:p>
            <a:r>
              <a:rPr lang="en-US" dirty="0"/>
              <a:t> </a:t>
            </a:r>
            <a:r>
              <a:rPr lang="en-US" dirty="0" err="1"/>
              <a:t>showErrorDetails</a:t>
            </a:r>
            <a:r>
              <a:rPr lang="en-US" dirty="0"/>
              <a:t> = true[theme] base="dark" </a:t>
            </a:r>
            <a:r>
              <a:rPr lang="en-US" dirty="0" err="1"/>
              <a:t>primaryColor</a:t>
            </a:r>
            <a:r>
              <a:rPr lang="en-US" dirty="0"/>
              <a:t>="</a:t>
            </a:r>
            <a:r>
              <a:rPr lang="en-US" dirty="0" err="1"/>
              <a:t>forestGreen</a:t>
            </a:r>
            <a:r>
              <a:rPr lang="en-US" dirty="0"/>
              <a:t>" [</a:t>
            </a:r>
            <a:r>
              <a:rPr lang="en-US" dirty="0" err="1"/>
              <a:t>theme.sidebar</a:t>
            </a:r>
            <a:r>
              <a:rPr lang="en-US" dirty="0"/>
              <a:t>] </a:t>
            </a:r>
            <a:r>
              <a:rPr lang="en-US" dirty="0" err="1"/>
              <a:t>primaryColor</a:t>
            </a:r>
            <a:r>
              <a:rPr lang="en-US" dirty="0"/>
              <a:t>="</a:t>
            </a:r>
            <a:r>
              <a:rPr lang="en-US" dirty="0" err="1"/>
              <a:t>darkGoldrod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[browser] </a:t>
            </a:r>
          </a:p>
          <a:p>
            <a:r>
              <a:rPr lang="en-US" dirty="0" err="1"/>
              <a:t>gatherUsageStats</a:t>
            </a:r>
            <a:r>
              <a:rPr lang="en-US" dirty="0"/>
              <a:t> = false</a:t>
            </a:r>
          </a:p>
          <a:p>
            <a:endParaRPr lang="en-US" dirty="0"/>
          </a:p>
          <a:p>
            <a:r>
              <a:rPr lang="en-US" dirty="0"/>
              <a:t>[theme] </a:t>
            </a:r>
          </a:p>
          <a:p>
            <a:r>
              <a:rPr lang="en-US" dirty="0"/>
              <a:t>base="dark" </a:t>
            </a:r>
            <a:r>
              <a:rPr lang="en-US" dirty="0" err="1"/>
              <a:t>primaryColor</a:t>
            </a:r>
            <a:r>
              <a:rPr lang="en-US" dirty="0"/>
              <a:t>="</a:t>
            </a:r>
            <a:r>
              <a:rPr lang="en-US" dirty="0" err="1"/>
              <a:t>forestGreen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 [</a:t>
            </a:r>
            <a:r>
              <a:rPr lang="en-US" dirty="0" err="1"/>
              <a:t>theme.sidebar</a:t>
            </a:r>
            <a:r>
              <a:rPr lang="en-US" dirty="0"/>
              <a:t>] </a:t>
            </a:r>
            <a:r>
              <a:rPr lang="en-US" dirty="0" err="1"/>
              <a:t>primaryColor</a:t>
            </a:r>
            <a:r>
              <a:rPr lang="en-US" dirty="0"/>
              <a:t>="</a:t>
            </a:r>
            <a:r>
              <a:rPr lang="en-US" dirty="0" err="1"/>
              <a:t>darkGoldrod</a:t>
            </a:r>
            <a:r>
              <a:rPr lang="en-US" dirty="0"/>
              <a:t>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E82D6-0355-0647-B657-26B08CB7131B}"/>
              </a:ext>
            </a:extLst>
          </p:cNvPr>
          <p:cNvSpPr txBox="1"/>
          <p:nvPr/>
        </p:nvSpPr>
        <p:spPr>
          <a:xfrm>
            <a:off x="4509794" y="918404"/>
            <a:ext cx="3778898" cy="4801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[theme] base="light" </a:t>
            </a:r>
            <a:r>
              <a:rPr lang="en-US" dirty="0" err="1"/>
              <a:t>backgroundColor</a:t>
            </a:r>
            <a:r>
              <a:rPr lang="en-US" dirty="0"/>
              <a:t>="white" </a:t>
            </a:r>
            <a:r>
              <a:rPr lang="en-US" dirty="0" err="1"/>
              <a:t>secondaryBackgroundColor</a:t>
            </a:r>
            <a:r>
              <a:rPr lang="en-US" dirty="0"/>
              <a:t>="lavender" </a:t>
            </a:r>
            <a:r>
              <a:rPr lang="en-US" dirty="0" err="1"/>
              <a:t>codeBackgroundColor</a:t>
            </a:r>
            <a:r>
              <a:rPr lang="en-US" dirty="0"/>
              <a:t>="</a:t>
            </a:r>
            <a:r>
              <a:rPr lang="en-US" dirty="0" err="1"/>
              <a:t>powderBlue</a:t>
            </a:r>
            <a:r>
              <a:rPr lang="en-US" dirty="0"/>
              <a:t>" [</a:t>
            </a:r>
            <a:r>
              <a:rPr lang="en-US" dirty="0" err="1"/>
              <a:t>theme.sidebar</a:t>
            </a:r>
            <a:r>
              <a:rPr lang="en-US" dirty="0"/>
              <a:t>] </a:t>
            </a:r>
            <a:r>
              <a:rPr lang="en-US" dirty="0" err="1"/>
              <a:t>backgroundColor</a:t>
            </a:r>
            <a:r>
              <a:rPr lang="en-US" dirty="0"/>
              <a:t>="</a:t>
            </a:r>
            <a:r>
              <a:rPr lang="en-US" dirty="0" err="1"/>
              <a:t>ghostWhite</a:t>
            </a:r>
            <a:r>
              <a:rPr lang="en-US" dirty="0"/>
              <a:t>" </a:t>
            </a:r>
            <a:r>
              <a:rPr lang="en-US" dirty="0" err="1"/>
              <a:t>secondaryBackgroundColor</a:t>
            </a:r>
            <a:r>
              <a:rPr lang="en-US" dirty="0"/>
              <a:t>="lavender“</a:t>
            </a:r>
          </a:p>
          <a:p>
            <a:endParaRPr lang="en-US" dirty="0"/>
          </a:p>
          <a:p>
            <a:r>
              <a:rPr lang="en-US" dirty="0"/>
              <a:t>[theme] base="dark" </a:t>
            </a:r>
            <a:r>
              <a:rPr lang="en-US" dirty="0" err="1"/>
              <a:t>textColor</a:t>
            </a:r>
            <a:r>
              <a:rPr lang="en-US" dirty="0"/>
              <a:t>="</a:t>
            </a:r>
            <a:r>
              <a:rPr lang="en-US" dirty="0" err="1"/>
              <a:t>darkGoldenrod</a:t>
            </a:r>
            <a:r>
              <a:rPr lang="en-US" dirty="0"/>
              <a:t>" </a:t>
            </a:r>
            <a:r>
              <a:rPr lang="en-US" dirty="0" err="1"/>
              <a:t>linkColor</a:t>
            </a:r>
            <a:r>
              <a:rPr lang="en-US" dirty="0"/>
              <a:t>="</a:t>
            </a:r>
            <a:r>
              <a:rPr lang="en-US" dirty="0" err="1"/>
              <a:t>darkOrchid</a:t>
            </a:r>
            <a:r>
              <a:rPr lang="en-US" dirty="0"/>
              <a:t>"[theme] base="dark" </a:t>
            </a:r>
            <a:r>
              <a:rPr lang="en-US" dirty="0" err="1"/>
              <a:t>textColor</a:t>
            </a:r>
            <a:r>
              <a:rPr lang="en-US" dirty="0"/>
              <a:t>="</a:t>
            </a:r>
            <a:r>
              <a:rPr lang="en-US" dirty="0" err="1"/>
              <a:t>darkGoldenrod</a:t>
            </a:r>
            <a:r>
              <a:rPr lang="en-US" dirty="0"/>
              <a:t>" </a:t>
            </a:r>
            <a:r>
              <a:rPr lang="en-US" dirty="0" err="1"/>
              <a:t>linkColor</a:t>
            </a:r>
            <a:r>
              <a:rPr lang="en-US" dirty="0"/>
              <a:t>="</a:t>
            </a:r>
            <a:r>
              <a:rPr lang="en-US" dirty="0" err="1"/>
              <a:t>darkOrchid</a:t>
            </a:r>
            <a:r>
              <a:rPr lang="en-US" dirty="0"/>
              <a:t>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75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3E519-E0E1-34F9-8291-1CFD5F25E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4B52-655A-69D4-BD26-1C3AA1D01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1285"/>
          </a:xfrm>
        </p:spPr>
        <p:txBody>
          <a:bodyPr>
            <a:normAutofit/>
          </a:bodyPr>
          <a:lstStyle/>
          <a:p>
            <a:r>
              <a:rPr lang="en-SG" sz="3500" b="1" dirty="0">
                <a:latin typeface="Pyidaungsu" panose="020B0502040204020203" pitchFamily="34" charset="0"/>
                <a:cs typeface="Pyidaungsu" panose="020B0502040204020203" pitchFamily="34" charset="0"/>
              </a:rPr>
              <a:t>.</a:t>
            </a:r>
            <a:r>
              <a:rPr lang="en-SG" sz="35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r>
              <a:rPr lang="en-SG" sz="3500" b="1" dirty="0">
                <a:latin typeface="Pyidaungsu" panose="020B0502040204020203" pitchFamily="34" charset="0"/>
                <a:cs typeface="Pyidaungsu" panose="020B0502040204020203" pitchFamily="34" charset="0"/>
              </a:rPr>
              <a:t>/</a:t>
            </a:r>
            <a:r>
              <a:rPr lang="en-SG" sz="3500" b="1" dirty="0" err="1">
                <a:latin typeface="Pyidaungsu" panose="020B0502040204020203" pitchFamily="34" charset="0"/>
                <a:cs typeface="Pyidaungsu" panose="020B0502040204020203" pitchFamily="34" charset="0"/>
              </a:rPr>
              <a:t>config.toml</a:t>
            </a:r>
            <a:endParaRPr lang="en-US" sz="35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2E282-70E5-4761-3344-A7E9C86D8950}"/>
              </a:ext>
            </a:extLst>
          </p:cNvPr>
          <p:cNvSpPr txBox="1"/>
          <p:nvPr/>
        </p:nvSpPr>
        <p:spPr>
          <a:xfrm>
            <a:off x="195943" y="766004"/>
            <a:ext cx="3778898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[theme] base="light" </a:t>
            </a:r>
            <a:r>
              <a:rPr lang="en-US" dirty="0" err="1"/>
              <a:t>primaryColor</a:t>
            </a:r>
            <a:r>
              <a:rPr lang="en-US" dirty="0"/>
              <a:t>="</a:t>
            </a:r>
            <a:r>
              <a:rPr lang="en-US" dirty="0" err="1"/>
              <a:t>slateBlue</a:t>
            </a:r>
            <a:r>
              <a:rPr lang="en-US" dirty="0"/>
              <a:t>" </a:t>
            </a:r>
            <a:r>
              <a:rPr lang="en-US" dirty="0" err="1"/>
              <a:t>backgroundColor</a:t>
            </a:r>
            <a:r>
              <a:rPr lang="en-US" dirty="0"/>
              <a:t>="</a:t>
            </a:r>
            <a:r>
              <a:rPr lang="en-US" dirty="0" err="1"/>
              <a:t>mintCream</a:t>
            </a:r>
            <a:r>
              <a:rPr lang="en-US" dirty="0"/>
              <a:t>" </a:t>
            </a:r>
            <a:r>
              <a:rPr lang="en-US" dirty="0" err="1"/>
              <a:t>secondaryBackgroundColor</a:t>
            </a:r>
            <a:r>
              <a:rPr lang="en-US" dirty="0"/>
              <a:t>="</a:t>
            </a:r>
            <a:r>
              <a:rPr lang="en-US" dirty="0" err="1"/>
              <a:t>darkSeaGreen</a:t>
            </a:r>
            <a:r>
              <a:rPr lang="en-US" dirty="0"/>
              <a:t>" </a:t>
            </a:r>
            <a:r>
              <a:rPr lang="en-US" dirty="0" err="1"/>
              <a:t>baseRadius</a:t>
            </a:r>
            <a:r>
              <a:rPr lang="en-US" dirty="0"/>
              <a:t>="full" [</a:t>
            </a:r>
            <a:r>
              <a:rPr lang="en-US" dirty="0" err="1"/>
              <a:t>theme.sidebar</a:t>
            </a:r>
            <a:r>
              <a:rPr lang="en-US" dirty="0"/>
              <a:t>] </a:t>
            </a:r>
            <a:r>
              <a:rPr lang="en-US" dirty="0" err="1"/>
              <a:t>backgroundColor</a:t>
            </a:r>
            <a:r>
              <a:rPr lang="en-US" dirty="0"/>
              <a:t>="</a:t>
            </a:r>
            <a:r>
              <a:rPr lang="en-US" dirty="0" err="1"/>
              <a:t>aliceBlue</a:t>
            </a:r>
            <a:r>
              <a:rPr lang="en-US" dirty="0"/>
              <a:t>" </a:t>
            </a:r>
            <a:r>
              <a:rPr lang="en-US" dirty="0" err="1"/>
              <a:t>secondaryBackgroundColor</a:t>
            </a:r>
            <a:r>
              <a:rPr lang="en-US" dirty="0"/>
              <a:t>="</a:t>
            </a:r>
            <a:r>
              <a:rPr lang="en-US" dirty="0" err="1"/>
              <a:t>skyBlue</a:t>
            </a:r>
            <a:r>
              <a:rPr lang="en-US" dirty="0"/>
              <a:t>" </a:t>
            </a:r>
            <a:r>
              <a:rPr lang="en-US" dirty="0" err="1"/>
              <a:t>baseRadius</a:t>
            </a:r>
            <a:r>
              <a:rPr lang="en-US" dirty="0"/>
              <a:t>="none“</a:t>
            </a:r>
          </a:p>
          <a:p>
            <a:endParaRPr lang="en-US" dirty="0"/>
          </a:p>
          <a:p>
            <a:r>
              <a:rPr lang="en-US" dirty="0"/>
              <a:t>[theme] base="dark" </a:t>
            </a:r>
            <a:r>
              <a:rPr lang="en-US" dirty="0" err="1"/>
              <a:t>borderColor</a:t>
            </a:r>
            <a:r>
              <a:rPr lang="en-US" dirty="0"/>
              <a:t>="</a:t>
            </a:r>
            <a:r>
              <a:rPr lang="en-US" dirty="0" err="1"/>
              <a:t>mediumSlateBlue</a:t>
            </a:r>
            <a:r>
              <a:rPr lang="en-US" dirty="0"/>
              <a:t>" </a:t>
            </a:r>
            <a:r>
              <a:rPr lang="en-US" dirty="0" err="1"/>
              <a:t>showWidgetBorder</a:t>
            </a:r>
            <a:r>
              <a:rPr lang="en-US" dirty="0"/>
              <a:t>=false [</a:t>
            </a:r>
            <a:r>
              <a:rPr lang="en-US" dirty="0" err="1"/>
              <a:t>theme.sidebar</a:t>
            </a:r>
            <a:r>
              <a:rPr lang="en-US" dirty="0"/>
              <a:t>] </a:t>
            </a:r>
            <a:r>
              <a:rPr lang="en-US" dirty="0" err="1"/>
              <a:t>showWidgetBorder</a:t>
            </a:r>
            <a:r>
              <a:rPr lang="en-US" dirty="0"/>
              <a:t>=true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BE8CB-5736-4758-FE5A-3DD4AFD84A95}"/>
              </a:ext>
            </a:extLst>
          </p:cNvPr>
          <p:cNvSpPr txBox="1"/>
          <p:nvPr/>
        </p:nvSpPr>
        <p:spPr>
          <a:xfrm>
            <a:off x="4509794" y="918404"/>
            <a:ext cx="377889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[theme] font = "sans-serif" </a:t>
            </a:r>
            <a:r>
              <a:rPr lang="en-US" dirty="0" err="1"/>
              <a:t>headingFont</a:t>
            </a:r>
            <a:r>
              <a:rPr lang="en-US" dirty="0"/>
              <a:t> = "sans-serif" </a:t>
            </a:r>
            <a:r>
              <a:rPr lang="en-US" dirty="0" err="1"/>
              <a:t>codeFont</a:t>
            </a:r>
            <a:r>
              <a:rPr lang="en-US" dirty="0"/>
              <a:t> = "monospace" [</a:t>
            </a:r>
            <a:r>
              <a:rPr lang="en-US" dirty="0" err="1"/>
              <a:t>theme.sidebar</a:t>
            </a:r>
            <a:r>
              <a:rPr lang="en-US" dirty="0"/>
              <a:t>] font = "sans-serif" </a:t>
            </a:r>
            <a:r>
              <a:rPr lang="en-US" dirty="0" err="1"/>
              <a:t>headingFont</a:t>
            </a:r>
            <a:r>
              <a:rPr lang="en-US" dirty="0"/>
              <a:t> = "sans-serif" </a:t>
            </a:r>
            <a:r>
              <a:rPr lang="en-US" dirty="0" err="1"/>
              <a:t>codeFont</a:t>
            </a:r>
            <a:r>
              <a:rPr lang="en-US" dirty="0"/>
              <a:t> = "monospace“</a:t>
            </a:r>
          </a:p>
          <a:p>
            <a:endParaRPr lang="en-US" dirty="0"/>
          </a:p>
          <a:p>
            <a:r>
              <a:rPr lang="en-US" dirty="0"/>
              <a:t>[theme] </a:t>
            </a:r>
            <a:r>
              <a:rPr lang="en-US" dirty="0" err="1"/>
              <a:t>baseFontSize</a:t>
            </a:r>
            <a:r>
              <a:rPr lang="en-US" dirty="0"/>
              <a:t>=16</a:t>
            </a:r>
          </a:p>
          <a:p>
            <a:r>
              <a:rPr lang="en-US" dirty="0"/>
              <a:t>[theme] </a:t>
            </a:r>
            <a:r>
              <a:rPr lang="en-US" dirty="0" err="1"/>
              <a:t>codeFontSize</a:t>
            </a:r>
            <a:r>
              <a:rPr lang="en-US"/>
              <a:t>="0.875rem"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C1B3-FDB2-4B1F-81E7-83582943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5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5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35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ကို ဘာကြောင့် ရွေးချယ်သင့်သလဲ?</a:t>
            </a:r>
            <a:endParaRPr lang="en-US" sz="35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199F-42EE-43CD-9733-58130AC11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2287"/>
            <a:ext cx="8229600" cy="4525963"/>
          </a:xfrm>
        </p:spPr>
        <p:txBody>
          <a:bodyPr/>
          <a:lstStyle/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ရိုးရှင်းသော 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Python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စာကြောင်းများဖြင့် 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Web App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တည်ဆောက်နိုင်ခြင်း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။</a:t>
            </a:r>
            <a:endParaRPr lang="my-MM" sz="2000" b="0" i="0" dirty="0">
              <a:solidFill>
                <a:srgbClr val="2C2C36"/>
              </a:solidFill>
              <a:effectLst/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မိနစ်ပိုင်းအတွင်း 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Deploy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လုပ်နိုင်ခြင်း</a:t>
            </a: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။</a:t>
            </a:r>
            <a:endParaRPr lang="my-MM" sz="2000" b="0" i="0" dirty="0">
              <a:solidFill>
                <a:srgbClr val="2C2C36"/>
              </a:solidFill>
              <a:effectLst/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Interactive Widgets </a:t>
            </a:r>
            <a:r>
              <a:rPr lang="my-MM" sz="2000" b="0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များကို အလွယ်တကူ ထည့်သွင်းနိုင်ခြင်း</a:t>
            </a:r>
            <a:r>
              <a:rPr lang="en-US" sz="2000" dirty="0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 ။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UI / UX </a:t>
            </a:r>
            <a:r>
              <a:rPr lang="en-US" sz="2000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များ</a:t>
            </a:r>
            <a:r>
              <a:rPr lang="en-US" sz="2000" dirty="0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 Responsive </a:t>
            </a:r>
            <a:r>
              <a:rPr lang="en-US" sz="2000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ဖြစ်ခြင်း</a:t>
            </a:r>
            <a:r>
              <a:rPr lang="en-US" sz="2000" dirty="0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။</a:t>
            </a:r>
            <a:endParaRPr lang="my-MM" sz="2000" b="0" i="0" dirty="0">
              <a:solidFill>
                <a:srgbClr val="2C2C36"/>
              </a:solidFill>
              <a:effectLst/>
              <a:latin typeface="Pyidaungsu" panose="020B0502040204020203" pitchFamily="34" charset="0"/>
              <a:cs typeface="Pyidaungsu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85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D3D0-B8BE-4903-83BE-2D31F3C1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56" y="27201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my-MM" b="1" dirty="0">
                <a:latin typeface="Pyidaungsu" panose="020B0502040204020203" pitchFamily="34" charset="0"/>
                <a:cs typeface="Pyidaungsu" panose="020B0502040204020203" pitchFamily="34" charset="0"/>
              </a:rPr>
              <a:t>အားလုံးကို ကျေးဇူးတင်ရှိပါတယ်?????</a:t>
            </a:r>
            <a:endParaRPr lang="en-US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61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A071-4227-4FE1-B0B5-9D57325E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5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5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</a:t>
            </a:r>
            <a:r>
              <a:rPr lang="my-MM" sz="35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ကို </a:t>
            </a:r>
            <a:r>
              <a:rPr lang="en-US" sz="35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Install </a:t>
            </a:r>
            <a:r>
              <a:rPr lang="my-MM" sz="35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လုပ်ပုံ</a:t>
            </a:r>
            <a:endParaRPr lang="en-US" sz="3500" b="1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77B4-9F73-4D7A-9D5F-A40DE1CC5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973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yidaungsu" panose="020B0502040204020203" pitchFamily="34" charset="0"/>
                <a:cs typeface="Pyidaungsu" panose="020B0502040204020203" pitchFamily="34" charset="0"/>
              </a:rPr>
              <a:t>pip install </a:t>
            </a:r>
            <a:r>
              <a:rPr lang="en-US" sz="2000" dirty="0" err="1">
                <a:latin typeface="Pyidaungsu" panose="020B0502040204020203" pitchFamily="34" charset="0"/>
                <a:cs typeface="Pyidaungsu" panose="020B0502040204020203" pitchFamily="34" charset="0"/>
              </a:rPr>
              <a:t>streamlit</a:t>
            </a:r>
            <a:endParaRPr lang="en-US" sz="2000" dirty="0">
              <a:latin typeface="Pyidaungsu" panose="020B0502040204020203" pitchFamily="34" charset="0"/>
              <a:cs typeface="Pyidaungsu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338A5-F52B-4369-BF8E-8D478C2664FD}"/>
              </a:ext>
            </a:extLst>
          </p:cNvPr>
          <p:cNvSpPr txBox="1"/>
          <p:nvPr/>
        </p:nvSpPr>
        <p:spPr>
          <a:xfrm>
            <a:off x="820455" y="2529637"/>
            <a:ext cx="45720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streamlit</a:t>
            </a:r>
            <a:r>
              <a:rPr lang="en-US" dirty="0"/>
              <a:t> as </a:t>
            </a:r>
            <a:r>
              <a:rPr lang="en-US" dirty="0" err="1"/>
              <a:t>st</a:t>
            </a:r>
            <a:endParaRPr lang="en-US" dirty="0"/>
          </a:p>
          <a:p>
            <a:r>
              <a:rPr lang="en-US" dirty="0" err="1"/>
              <a:t>st.write</a:t>
            </a:r>
            <a:r>
              <a:rPr lang="en-US" dirty="0"/>
              <a:t>("Hello, World!")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784F1-47E6-41CA-B07D-6ED84D46B9DF}"/>
              </a:ext>
            </a:extLst>
          </p:cNvPr>
          <p:cNvSpPr txBox="1"/>
          <p:nvPr/>
        </p:nvSpPr>
        <p:spPr>
          <a:xfrm>
            <a:off x="820455" y="3585668"/>
            <a:ext cx="543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command : </a:t>
            </a:r>
          </a:p>
          <a:p>
            <a:endParaRPr lang="en-US" dirty="0"/>
          </a:p>
          <a:p>
            <a:r>
              <a:rPr lang="en-US" b="1" dirty="0" err="1"/>
              <a:t>streamlit</a:t>
            </a:r>
            <a:r>
              <a:rPr lang="en-US" b="1" dirty="0"/>
              <a:t> run app.py</a:t>
            </a:r>
          </a:p>
        </p:txBody>
      </p:sp>
    </p:spTree>
    <p:extLst>
      <p:ext uri="{BB962C8B-B14F-4D97-AF65-F5344CB8AC3E}">
        <p14:creationId xmlns:p14="http://schemas.microsoft.com/office/powerpoint/2010/main" val="242439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61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Components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0D80B-0274-4593-87E2-E6076155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506"/>
            <a:ext cx="2386208" cy="3742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SG" sz="2000" dirty="0" err="1"/>
              <a:t>st.write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st.write_stream</a:t>
            </a:r>
            <a:r>
              <a:rPr lang="en-SG" sz="20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58D9-7E00-4F3C-A204-7DE08388513D}"/>
              </a:ext>
            </a:extLst>
          </p:cNvPr>
          <p:cNvSpPr txBox="1"/>
          <p:nvPr/>
        </p:nvSpPr>
        <p:spPr>
          <a:xfrm>
            <a:off x="457197" y="1433465"/>
            <a:ext cx="2386211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Write Components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2A4488C-98E8-4758-B465-6AC61DF0B10C}"/>
              </a:ext>
            </a:extLst>
          </p:cNvPr>
          <p:cNvSpPr txBox="1">
            <a:spLocks/>
          </p:cNvSpPr>
          <p:nvPr/>
        </p:nvSpPr>
        <p:spPr>
          <a:xfrm>
            <a:off x="3451415" y="2075326"/>
            <a:ext cx="2386208" cy="37421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 err="1"/>
              <a:t>st.markdown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title()</a:t>
            </a:r>
          </a:p>
          <a:p>
            <a:r>
              <a:rPr lang="en-SG" sz="2000" dirty="0" err="1"/>
              <a:t>st.header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st.subheader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st.badge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st.caption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st.code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st.echo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st.latex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st.text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st.divider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st.help</a:t>
            </a:r>
            <a:r>
              <a:rPr lang="en-SG" sz="2000" dirty="0"/>
              <a:t>()</a:t>
            </a:r>
          </a:p>
          <a:p>
            <a:r>
              <a:rPr lang="en-SG" sz="2000" dirty="0"/>
              <a:t>st.html()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04F5F-2F55-473C-AC31-422819D7F4C7}"/>
              </a:ext>
            </a:extLst>
          </p:cNvPr>
          <p:cNvSpPr txBox="1"/>
          <p:nvPr/>
        </p:nvSpPr>
        <p:spPr>
          <a:xfrm>
            <a:off x="3451415" y="1443349"/>
            <a:ext cx="238620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Text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228535F-22F1-41F3-9548-1197E2CDACB8}"/>
              </a:ext>
            </a:extLst>
          </p:cNvPr>
          <p:cNvSpPr txBox="1">
            <a:spLocks/>
          </p:cNvSpPr>
          <p:nvPr/>
        </p:nvSpPr>
        <p:spPr>
          <a:xfrm>
            <a:off x="6164277" y="2093251"/>
            <a:ext cx="2386208" cy="37421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 err="1"/>
              <a:t>st.dataframe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data_editor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st.table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st.metric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st.json</a:t>
            </a:r>
            <a:r>
              <a:rPr lang="en-SG" sz="2000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BE1AD-37F0-4FFD-9CA6-763295C0AE5E}"/>
              </a:ext>
            </a:extLst>
          </p:cNvPr>
          <p:cNvSpPr txBox="1"/>
          <p:nvPr/>
        </p:nvSpPr>
        <p:spPr>
          <a:xfrm>
            <a:off x="6164277" y="1443349"/>
            <a:ext cx="2288061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Data elements 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6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66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Components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0D80B-0274-4593-87E2-E6076155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506"/>
            <a:ext cx="2386208" cy="3742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r>
              <a:rPr lang="en-SG" sz="2000" dirty="0" err="1"/>
              <a:t>st.area_chart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bar_chart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st.line_chart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st.scatter_chart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st.map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st.pyplot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st.altair_chart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st.vega_lite_chart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st.plotly_chart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st.bokeh_chart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st.pydeck_chart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st.graphviz_chart</a:t>
            </a:r>
            <a:r>
              <a:rPr lang="en-SG" sz="20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58D9-7E00-4F3C-A204-7DE08388513D}"/>
              </a:ext>
            </a:extLst>
          </p:cNvPr>
          <p:cNvSpPr txBox="1"/>
          <p:nvPr/>
        </p:nvSpPr>
        <p:spPr>
          <a:xfrm>
            <a:off x="457200" y="1398529"/>
            <a:ext cx="238620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Charts elements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228535F-22F1-41F3-9548-1197E2CDACB8}"/>
              </a:ext>
            </a:extLst>
          </p:cNvPr>
          <p:cNvSpPr txBox="1">
            <a:spLocks/>
          </p:cNvSpPr>
          <p:nvPr/>
        </p:nvSpPr>
        <p:spPr>
          <a:xfrm>
            <a:off x="3242178" y="2032371"/>
            <a:ext cx="2386208" cy="37421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 err="1"/>
              <a:t>st.image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logo()</a:t>
            </a:r>
          </a:p>
          <a:p>
            <a:r>
              <a:rPr lang="en-SG" sz="2000" dirty="0" err="1"/>
              <a:t>st.audio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st.video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st.json</a:t>
            </a:r>
            <a:r>
              <a:rPr lang="en-SG" sz="2000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BE1AD-37F0-4FFD-9CA6-763295C0AE5E}"/>
              </a:ext>
            </a:extLst>
          </p:cNvPr>
          <p:cNvSpPr txBox="1"/>
          <p:nvPr/>
        </p:nvSpPr>
        <p:spPr>
          <a:xfrm>
            <a:off x="3242178" y="1417638"/>
            <a:ext cx="238620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Media elements 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49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92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Components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0D80B-0274-4593-87E2-E6076155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030506"/>
            <a:ext cx="2862197" cy="3742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20000"/>
          </a:bodyPr>
          <a:lstStyle/>
          <a:p>
            <a:r>
              <a:rPr lang="en-SG" sz="2000" dirty="0" err="1"/>
              <a:t>st.button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download_button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st.form_submit_button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st.link_button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st.page_link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st.checkbox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st.color_picker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st.feedback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st.multiselect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st.pills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st.radio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st.segmented_control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st.selectbox</a:t>
            </a:r>
            <a:r>
              <a:rPr lang="en-SG" sz="20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58D9-7E00-4F3C-A204-7DE08388513D}"/>
              </a:ext>
            </a:extLst>
          </p:cNvPr>
          <p:cNvSpPr txBox="1"/>
          <p:nvPr/>
        </p:nvSpPr>
        <p:spPr>
          <a:xfrm>
            <a:off x="457200" y="1398529"/>
            <a:ext cx="2862196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Input </a:t>
            </a:r>
            <a:r>
              <a:rPr lang="en-SG" sz="2000" b="1" dirty="0" err="1">
                <a:solidFill>
                  <a:srgbClr val="002060"/>
                </a:solidFill>
              </a:rPr>
              <a:t>widegts</a:t>
            </a:r>
            <a:r>
              <a:rPr lang="en-SG" sz="2000" b="1" dirty="0">
                <a:solidFill>
                  <a:srgbClr val="002060"/>
                </a:solidFill>
              </a:rPr>
              <a:t> 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2A4488C-98E8-4758-B465-6AC61DF0B10C}"/>
              </a:ext>
            </a:extLst>
          </p:cNvPr>
          <p:cNvSpPr txBox="1">
            <a:spLocks/>
          </p:cNvSpPr>
          <p:nvPr/>
        </p:nvSpPr>
        <p:spPr>
          <a:xfrm>
            <a:off x="3451415" y="2030506"/>
            <a:ext cx="3362744" cy="378697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 err="1"/>
              <a:t>st.select_slider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st.toggle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st.number_input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st.slider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st.date_input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st.time_input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st.chat_input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st.text_area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st.text_input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st.audio_input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st.file_uploader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st.camera_input</a:t>
            </a:r>
            <a:r>
              <a:rPr lang="en-SG" sz="2000" dirty="0"/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04F5F-2F55-473C-AC31-422819D7F4C7}"/>
              </a:ext>
            </a:extLst>
          </p:cNvPr>
          <p:cNvSpPr txBox="1"/>
          <p:nvPr/>
        </p:nvSpPr>
        <p:spPr>
          <a:xfrm>
            <a:off x="3451415" y="1399508"/>
            <a:ext cx="3312640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Input </a:t>
            </a:r>
            <a:r>
              <a:rPr lang="en-SG" sz="2000" b="1" dirty="0" err="1">
                <a:solidFill>
                  <a:srgbClr val="002060"/>
                </a:solidFill>
              </a:rPr>
              <a:t>widegts</a:t>
            </a:r>
            <a:r>
              <a:rPr lang="en-SG" sz="2000" b="1" dirty="0">
                <a:solidFill>
                  <a:srgbClr val="002060"/>
                </a:solidFill>
              </a:rPr>
              <a:t> 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7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5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Components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0D80B-0274-4593-87E2-E6076155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030506"/>
            <a:ext cx="2567501" cy="3742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SG" sz="2000" dirty="0" err="1"/>
              <a:t>st.</a:t>
            </a:r>
            <a:r>
              <a:rPr lang="en-SG" sz="2000" dirty="0"/>
              <a:t> columns()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container()</a:t>
            </a:r>
          </a:p>
          <a:p>
            <a:r>
              <a:rPr lang="en-SG" sz="2000" dirty="0"/>
              <a:t>@st.dialog()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empty()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expender()</a:t>
            </a:r>
          </a:p>
          <a:p>
            <a:r>
              <a:rPr lang="en-SG" sz="2000" dirty="0" err="1"/>
              <a:t>st.popover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sidebar()</a:t>
            </a:r>
          </a:p>
          <a:p>
            <a:r>
              <a:rPr lang="en-SG" sz="2000" dirty="0" err="1"/>
              <a:t>st.tabs</a:t>
            </a:r>
            <a:r>
              <a:rPr lang="en-SG" sz="20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58D9-7E00-4F3C-A204-7DE08388513D}"/>
              </a:ext>
            </a:extLst>
          </p:cNvPr>
          <p:cNvSpPr txBox="1"/>
          <p:nvPr/>
        </p:nvSpPr>
        <p:spPr>
          <a:xfrm>
            <a:off x="335903" y="1390936"/>
            <a:ext cx="2779062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Layouts and containers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2A4488C-98E8-4758-B465-6AC61DF0B10C}"/>
              </a:ext>
            </a:extLst>
          </p:cNvPr>
          <p:cNvSpPr txBox="1">
            <a:spLocks/>
          </p:cNvSpPr>
          <p:nvPr/>
        </p:nvSpPr>
        <p:spPr>
          <a:xfrm>
            <a:off x="3205232" y="2028434"/>
            <a:ext cx="2550478" cy="37421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 err="1"/>
              <a:t>st.chat_input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chat_message</a:t>
            </a:r>
            <a:r>
              <a:rPr lang="en-SG" sz="2000" dirty="0"/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04F5F-2F55-473C-AC31-422819D7F4C7}"/>
              </a:ext>
            </a:extLst>
          </p:cNvPr>
          <p:cNvSpPr txBox="1"/>
          <p:nvPr/>
        </p:nvSpPr>
        <p:spPr>
          <a:xfrm>
            <a:off x="3205231" y="1396457"/>
            <a:ext cx="255047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Chat elements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228535F-22F1-41F3-9548-1197E2CDACB8}"/>
              </a:ext>
            </a:extLst>
          </p:cNvPr>
          <p:cNvSpPr txBox="1">
            <a:spLocks/>
          </p:cNvSpPr>
          <p:nvPr/>
        </p:nvSpPr>
        <p:spPr>
          <a:xfrm>
            <a:off x="5936241" y="2022913"/>
            <a:ext cx="2644088" cy="37421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 err="1"/>
              <a:t>st.progress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spinner()</a:t>
            </a:r>
          </a:p>
          <a:p>
            <a:r>
              <a:rPr lang="en-SG" sz="2000" dirty="0" err="1"/>
              <a:t>st.status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st.toast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st.ballons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st.snow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st.success</a:t>
            </a:r>
            <a:r>
              <a:rPr lang="en-SG" sz="2000" dirty="0"/>
              <a:t>()</a:t>
            </a:r>
          </a:p>
          <a:p>
            <a:r>
              <a:rPr lang="en-SG" sz="2000" dirty="0"/>
              <a:t>st.info()</a:t>
            </a:r>
          </a:p>
          <a:p>
            <a:r>
              <a:rPr lang="en-SG" sz="2000" dirty="0" err="1"/>
              <a:t>st.warning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st.error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st.exception</a:t>
            </a:r>
            <a:r>
              <a:rPr lang="en-SG" sz="2000" dirty="0"/>
              <a:t>()</a:t>
            </a:r>
          </a:p>
          <a:p>
            <a:endParaRPr lang="en-SG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BE1AD-37F0-4FFD-9CA6-763295C0AE5E}"/>
              </a:ext>
            </a:extLst>
          </p:cNvPr>
          <p:cNvSpPr txBox="1"/>
          <p:nvPr/>
        </p:nvSpPr>
        <p:spPr>
          <a:xfrm>
            <a:off x="5936241" y="1390936"/>
            <a:ext cx="238620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status elements 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8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2F9C-DD4D-4FF2-9E8C-49C2015E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9249"/>
            <a:ext cx="8229600" cy="837018"/>
          </a:xfrm>
        </p:spPr>
        <p:txBody>
          <a:bodyPr>
            <a:normAutofit fontScale="90000"/>
          </a:bodyPr>
          <a:lstStyle/>
          <a:p>
            <a:r>
              <a:rPr lang="en-US" sz="3900" b="1" dirty="0" err="1">
                <a:solidFill>
                  <a:srgbClr val="2C2C36"/>
                </a:solidFill>
                <a:latin typeface="Pyidaungsu" panose="020B0502040204020203" pitchFamily="34" charset="0"/>
                <a:cs typeface="Pyidaungsu" panose="020B0502040204020203" pitchFamily="34" charset="0"/>
              </a:rPr>
              <a:t>S</a:t>
            </a:r>
            <a:r>
              <a:rPr lang="en-US" sz="3900" b="1" i="0" dirty="0" err="1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treamlit</a:t>
            </a:r>
            <a:r>
              <a:rPr lang="en-US" sz="3900" b="1" i="0" dirty="0">
                <a:solidFill>
                  <a:srgbClr val="2C2C36"/>
                </a:solidFill>
                <a:effectLst/>
                <a:latin typeface="Pyidaungsu" panose="020B0502040204020203" pitchFamily="34" charset="0"/>
                <a:cs typeface="Pyidaungsu" panose="020B0502040204020203" pitchFamily="34" charset="0"/>
              </a:rPr>
              <a:t> UI Components</a:t>
            </a:r>
            <a:br>
              <a:rPr lang="en-US" b="1" i="0" dirty="0">
                <a:solidFill>
                  <a:srgbClr val="2C2C36"/>
                </a:solidFill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0D80B-0274-4593-87E2-E6076155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4" y="2030506"/>
            <a:ext cx="2476126" cy="3742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SG" sz="2000" dirty="0" err="1"/>
              <a:t>st.navigation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page() 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page_link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switch_page</a:t>
            </a:r>
            <a:r>
              <a:rPr lang="en-SG" sz="20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58D9-7E00-4F3C-A204-7DE08388513D}"/>
              </a:ext>
            </a:extLst>
          </p:cNvPr>
          <p:cNvSpPr txBox="1"/>
          <p:nvPr/>
        </p:nvSpPr>
        <p:spPr>
          <a:xfrm>
            <a:off x="354562" y="1389929"/>
            <a:ext cx="2578759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Navigation and pages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2A4488C-98E8-4758-B465-6AC61DF0B10C}"/>
              </a:ext>
            </a:extLst>
          </p:cNvPr>
          <p:cNvSpPr txBox="1">
            <a:spLocks/>
          </p:cNvSpPr>
          <p:nvPr/>
        </p:nvSpPr>
        <p:spPr>
          <a:xfrm>
            <a:off x="3057617" y="2004988"/>
            <a:ext cx="2616800" cy="37421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 err="1"/>
              <a:t>st.</a:t>
            </a:r>
            <a:r>
              <a:rPr lang="en-SG" sz="2000" dirty="0"/>
              <a:t> form()</a:t>
            </a:r>
          </a:p>
          <a:p>
            <a:r>
              <a:rPr lang="en-SG" sz="2000" dirty="0"/>
              <a:t>@st. fragment()</a:t>
            </a:r>
          </a:p>
          <a:p>
            <a:r>
              <a:rPr lang="en-SG" sz="2000" dirty="0" err="1"/>
              <a:t>st.rerun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st.stop</a:t>
            </a:r>
            <a:r>
              <a:rPr lang="en-SG" sz="2000" dirty="0"/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04F5F-2F55-473C-AC31-422819D7F4C7}"/>
              </a:ext>
            </a:extLst>
          </p:cNvPr>
          <p:cNvSpPr txBox="1"/>
          <p:nvPr/>
        </p:nvSpPr>
        <p:spPr>
          <a:xfrm>
            <a:off x="3076278" y="1373011"/>
            <a:ext cx="2616799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Execution flow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228535F-22F1-41F3-9548-1197E2CDACB8}"/>
              </a:ext>
            </a:extLst>
          </p:cNvPr>
          <p:cNvSpPr txBox="1">
            <a:spLocks/>
          </p:cNvSpPr>
          <p:nvPr/>
        </p:nvSpPr>
        <p:spPr>
          <a:xfrm>
            <a:off x="5836032" y="2011190"/>
            <a:ext cx="3013605" cy="37421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000" dirty="0"/>
              <a:t>@st. </a:t>
            </a:r>
            <a:r>
              <a:rPr lang="en-SG" sz="2000" dirty="0" err="1"/>
              <a:t>cache_data</a:t>
            </a:r>
            <a:r>
              <a:rPr lang="en-SG" sz="2000" dirty="0"/>
              <a:t>()</a:t>
            </a:r>
          </a:p>
          <a:p>
            <a:r>
              <a:rPr lang="en-SG" sz="2000" dirty="0"/>
              <a:t>@st. </a:t>
            </a:r>
            <a:r>
              <a:rPr lang="en-SG" sz="2000" dirty="0" err="1"/>
              <a:t>cache_resource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session_state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query_params</a:t>
            </a:r>
            <a:r>
              <a:rPr lang="en-SG" sz="2000" dirty="0"/>
              <a:t>()</a:t>
            </a:r>
          </a:p>
          <a:p>
            <a:r>
              <a:rPr lang="en-SG" sz="2000" dirty="0" err="1"/>
              <a:t>st.</a:t>
            </a:r>
            <a:r>
              <a:rPr lang="en-SG" sz="2000" dirty="0"/>
              <a:t> </a:t>
            </a:r>
            <a:r>
              <a:rPr lang="en-SG" sz="2000" dirty="0" err="1"/>
              <a:t>context.cookies</a:t>
            </a:r>
            <a:r>
              <a:rPr lang="en-SG" sz="2000" dirty="0"/>
              <a:t>()</a:t>
            </a:r>
          </a:p>
          <a:p>
            <a:endParaRPr lang="en-SG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BE1AD-37F0-4FFD-9CA6-763295C0AE5E}"/>
              </a:ext>
            </a:extLst>
          </p:cNvPr>
          <p:cNvSpPr txBox="1"/>
          <p:nvPr/>
        </p:nvSpPr>
        <p:spPr>
          <a:xfrm>
            <a:off x="5836032" y="1379213"/>
            <a:ext cx="2953405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Caching and state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2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1454</Words>
  <Application>Microsoft Office PowerPoint</Application>
  <PresentationFormat>On-screen Show (4:3)</PresentationFormat>
  <Paragraphs>222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Pyidaungsu</vt:lpstr>
      <vt:lpstr>system-ui</vt:lpstr>
      <vt:lpstr>Office Theme</vt:lpstr>
      <vt:lpstr>Simplifying AI Model Deployment Using Streamlit for Rapid Prototyping and User Interaction</vt:lpstr>
      <vt:lpstr>Streamlit ဆိုတာဘာလဲ?</vt:lpstr>
      <vt:lpstr>Streamlit ကို ဘာကြောင့် ရွေးချယ်သင့်သလဲ?</vt:lpstr>
      <vt:lpstr>Streamlit ကို Install လုပ်ပုံ</vt:lpstr>
      <vt:lpstr>Streamlit UI Components </vt:lpstr>
      <vt:lpstr>Streamlit UI Components </vt:lpstr>
      <vt:lpstr>Streamlit UI Components </vt:lpstr>
      <vt:lpstr>Streamlit UI Components </vt:lpstr>
      <vt:lpstr>Streamlit UI Components </vt:lpstr>
      <vt:lpstr>Streamlit UI Components </vt:lpstr>
      <vt:lpstr>Streamlit UI Components </vt:lpstr>
      <vt:lpstr>Streamlit UI with Master Template </vt:lpstr>
      <vt:lpstr>Streamlit Ui with ASR </vt:lpstr>
      <vt:lpstr>Streamlit Ui with NER / Tagging </vt:lpstr>
      <vt:lpstr>Streamlit Ui with OCR </vt:lpstr>
      <vt:lpstr>Spell Checking</vt:lpstr>
      <vt:lpstr>Streamlit Ui with TTS </vt:lpstr>
      <vt:lpstr>Streamlit Ui with ChatGPT </vt:lpstr>
      <vt:lpstr>Image Cropper</vt:lpstr>
      <vt:lpstr>Image Comparison</vt:lpstr>
      <vt:lpstr>Drawable Canvas</vt:lpstr>
      <vt:lpstr>Realtime Camera Detection</vt:lpstr>
      <vt:lpstr>Connect Streamlit to SQLite Server </vt:lpstr>
      <vt:lpstr>Connect Streamlit to MSSQL Server </vt:lpstr>
      <vt:lpstr>Connect Streamlit to MYSQL Server </vt:lpstr>
      <vt:lpstr>Connect Streamlit to Mongo Server </vt:lpstr>
      <vt:lpstr>General Notes</vt:lpstr>
      <vt:lpstr>.streamlit/config.toml</vt:lpstr>
      <vt:lpstr>.streamlit/config.toml</vt:lpstr>
      <vt:lpstr>အားလုံးကို ကျေးဇူးတင်ရှိပါတယ်?????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Streamlit API Overview Streamlit API မိတ်ဆက်</dc:title>
  <dc:subject/>
  <dc:creator/>
  <cp:keywords/>
  <dc:description>generated using python-pptx</dc:description>
  <cp:lastModifiedBy>Administrator</cp:lastModifiedBy>
  <cp:revision>192</cp:revision>
  <dcterms:created xsi:type="dcterms:W3CDTF">2013-01-27T09:14:16Z</dcterms:created>
  <dcterms:modified xsi:type="dcterms:W3CDTF">2025-07-07T02:26:46Z</dcterms:modified>
  <cp:category/>
</cp:coreProperties>
</file>